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61"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4660"/>
  </p:normalViewPr>
  <p:slideViewPr>
    <p:cSldViewPr snapToGrid="0">
      <p:cViewPr varScale="1">
        <p:scale>
          <a:sx n="79" d="100"/>
          <a:sy n="79" d="100"/>
        </p:scale>
        <p:origin x="126"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74306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80555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78379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708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03740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921485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5939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86878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0297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84824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8388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9996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45689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61538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65674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55860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1726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D46F4D4-CAA9-4579-87CC-BC5CB63956C7}" type="datetimeFigureOut">
              <a:rPr kumimoji="1" lang="ja-JP" altLang="en-US" smtClean="0"/>
              <a:t>2024/5/7</a:t>
            </a:fld>
            <a:endParaRPr kumimoji="1" lang="ja-JP"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6907862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91ECE204-5A94-BA53-8283-18C75BA3FFF7}"/>
              </a:ext>
            </a:extLst>
          </p:cNvPr>
          <p:cNvSpPr txBox="1"/>
          <p:nvPr/>
        </p:nvSpPr>
        <p:spPr>
          <a:xfrm>
            <a:off x="318444" y="300298"/>
            <a:ext cx="6186309"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脳筋プログラマーの自己紹介</a:t>
            </a:r>
          </a:p>
        </p:txBody>
      </p:sp>
      <p:pic>
        <p:nvPicPr>
          <p:cNvPr id="8" name="図 7">
            <a:extLst>
              <a:ext uri="{FF2B5EF4-FFF2-40B4-BE49-F238E27FC236}">
                <a16:creationId xmlns:a16="http://schemas.microsoft.com/office/drawing/2014/main" id="{C2850190-0F50-272D-11F1-6FC8BE51D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741" y="300298"/>
            <a:ext cx="3803493" cy="2852619"/>
          </a:xfrm>
          <a:prstGeom prst="rect">
            <a:avLst/>
          </a:prstGeom>
        </p:spPr>
      </p:pic>
      <p:sp>
        <p:nvSpPr>
          <p:cNvPr id="9" name="テキスト ボックス 8">
            <a:extLst>
              <a:ext uri="{FF2B5EF4-FFF2-40B4-BE49-F238E27FC236}">
                <a16:creationId xmlns:a16="http://schemas.microsoft.com/office/drawing/2014/main" id="{5DA26E88-E6B6-8D78-F310-9E3DC9F8D5C1}"/>
              </a:ext>
            </a:extLst>
          </p:cNvPr>
          <p:cNvSpPr txBox="1"/>
          <p:nvPr/>
        </p:nvSpPr>
        <p:spPr>
          <a:xfrm>
            <a:off x="422354" y="771479"/>
            <a:ext cx="2698175" cy="52322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名前：浜松廉斗</a:t>
            </a:r>
          </a:p>
        </p:txBody>
      </p:sp>
      <p:sp>
        <p:nvSpPr>
          <p:cNvPr id="10" name="テキスト ボックス 9">
            <a:extLst>
              <a:ext uri="{FF2B5EF4-FFF2-40B4-BE49-F238E27FC236}">
                <a16:creationId xmlns:a16="http://schemas.microsoft.com/office/drawing/2014/main" id="{0A41E277-C685-1396-879F-354EB62CF459}"/>
              </a:ext>
            </a:extLst>
          </p:cNvPr>
          <p:cNvSpPr txBox="1"/>
          <p:nvPr/>
        </p:nvSpPr>
        <p:spPr>
          <a:xfrm>
            <a:off x="422354" y="1180654"/>
            <a:ext cx="6660798" cy="52322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学校：福岡情報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p>
        </p:txBody>
      </p:sp>
      <p:sp>
        <p:nvSpPr>
          <p:cNvPr id="11" name="テキスト ボックス 10">
            <a:extLst>
              <a:ext uri="{FF2B5EF4-FFF2-40B4-BE49-F238E27FC236}">
                <a16:creationId xmlns:a16="http://schemas.microsoft.com/office/drawing/2014/main" id="{5532AB5D-22CD-1148-1032-D54512B4D6F7}"/>
              </a:ext>
            </a:extLst>
          </p:cNvPr>
          <p:cNvSpPr txBox="1"/>
          <p:nvPr/>
        </p:nvSpPr>
        <p:spPr>
          <a:xfrm>
            <a:off x="422354" y="2042945"/>
            <a:ext cx="5213735"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言語経験年月</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r>
              <a:rPr kumimoji="1" lang="en-US" altLang="ja-JP" sz="2800" dirty="0">
                <a:latin typeface="メイリオ" panose="020B0604030504040204" pitchFamily="50" charset="-128"/>
                <a:ea typeface="メイリオ" panose="020B0604030504040204" pitchFamily="50" charset="-128"/>
              </a:rPr>
              <a:t>C++</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年等</a:t>
            </a:r>
            <a:endParaRPr kumimoji="1" lang="en-US" altLang="ja-JP" sz="2800"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EB25E05F-BAC1-23AB-DA0F-BA0527CD86AA}"/>
              </a:ext>
            </a:extLst>
          </p:cNvPr>
          <p:cNvSpPr txBox="1"/>
          <p:nvPr/>
        </p:nvSpPr>
        <p:spPr>
          <a:xfrm>
            <a:off x="422354" y="1602853"/>
            <a:ext cx="6401111" cy="52322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ポートフォリオ：</a:t>
            </a:r>
            <a:r>
              <a:rPr kumimoji="1" lang="en-US" altLang="ja-JP" sz="2800" dirty="0">
                <a:latin typeface="メイリオ" panose="020B0604030504040204" pitchFamily="50" charset="-128"/>
                <a:ea typeface="メイリオ" panose="020B0604030504040204" pitchFamily="50" charset="-128"/>
              </a:rPr>
              <a:t>https://x.gd/at8C6</a:t>
            </a:r>
            <a:endParaRPr kumimoji="1" lang="ja-JP" altLang="en-US" sz="2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41DCA557-50CE-4069-9354-E63C917D24FB}"/>
              </a:ext>
            </a:extLst>
          </p:cNvPr>
          <p:cNvSpPr txBox="1"/>
          <p:nvPr/>
        </p:nvSpPr>
        <p:spPr>
          <a:xfrm>
            <a:off x="422354" y="3028225"/>
            <a:ext cx="4339650"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チーム制作物の概要</a:t>
            </a:r>
          </a:p>
        </p:txBody>
      </p:sp>
      <p:sp>
        <p:nvSpPr>
          <p:cNvPr id="13" name="テキスト ボックス 12">
            <a:extLst>
              <a:ext uri="{FF2B5EF4-FFF2-40B4-BE49-F238E27FC236}">
                <a16:creationId xmlns:a16="http://schemas.microsoft.com/office/drawing/2014/main" id="{F844B7E4-F4E4-4F81-A4ED-245596F704C3}"/>
              </a:ext>
            </a:extLst>
          </p:cNvPr>
          <p:cNvSpPr txBox="1"/>
          <p:nvPr/>
        </p:nvSpPr>
        <p:spPr>
          <a:xfrm>
            <a:off x="6606627" y="3241420"/>
            <a:ext cx="4903907" cy="584775"/>
          </a:xfrm>
          <a:prstGeom prst="rect">
            <a:avLst/>
          </a:prstGeom>
          <a:noFill/>
        </p:spPr>
        <p:txBody>
          <a:bodyPr wrap="none" rtlCol="0">
            <a:spAutoFit/>
          </a:bodyPr>
          <a:lstStyle/>
          <a:p>
            <a:r>
              <a:rPr kumimoji="1" lang="en-US" altLang="ja-JP" sz="1600" dirty="0">
                <a:latin typeface="メイリオ" panose="020B0604030504040204" pitchFamily="50" charset="-128"/>
                <a:ea typeface="メイリオ" panose="020B0604030504040204" pitchFamily="50" charset="-128"/>
              </a:rPr>
              <a:t>※</a:t>
            </a:r>
            <a:r>
              <a:rPr kumimoji="1" lang="ja-JP" altLang="en-US" sz="1600" dirty="0">
                <a:latin typeface="メイリオ" panose="020B0604030504040204" pitchFamily="50" charset="-128"/>
                <a:ea typeface="メイリオ" panose="020B0604030504040204" pitchFamily="50" charset="-128"/>
              </a:rPr>
              <a:t>ドラゴンのスペルミスはタイトルの見栄えのため</a:t>
            </a:r>
            <a:endParaRPr kumimoji="1"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　わざとミスしてます。</a:t>
            </a:r>
          </a:p>
        </p:txBody>
      </p:sp>
      <p:sp>
        <p:nvSpPr>
          <p:cNvPr id="15" name="テキスト ボックス 14">
            <a:extLst>
              <a:ext uri="{FF2B5EF4-FFF2-40B4-BE49-F238E27FC236}">
                <a16:creationId xmlns:a16="http://schemas.microsoft.com/office/drawing/2014/main" id="{F86EADAE-BDDF-4BC3-98FF-743B77CC21CA}"/>
              </a:ext>
            </a:extLst>
          </p:cNvPr>
          <p:cNvSpPr txBox="1"/>
          <p:nvPr/>
        </p:nvSpPr>
        <p:spPr>
          <a:xfrm>
            <a:off x="422354" y="3640883"/>
            <a:ext cx="5258171" cy="2800767"/>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r>
              <a:rPr kumimoji="1" lang="en-US" altLang="ja-JP" sz="2200" dirty="0">
                <a:latin typeface="メイリオ" panose="020B0604030504040204" pitchFamily="50" charset="-128"/>
                <a:ea typeface="メイリオ" panose="020B0604030504040204" pitchFamily="50" charset="-128"/>
              </a:rPr>
              <a:t>2024/02/13</a:t>
            </a:r>
          </a:p>
          <a:p>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r>
              <a:rPr kumimoji="1" lang="en-US" altLang="ja-JP" sz="2200" dirty="0">
                <a:latin typeface="メイリオ" panose="020B0604030504040204" pitchFamily="50" charset="-128"/>
                <a:ea typeface="メイリオ" panose="020B0604030504040204" pitchFamily="50" charset="-128"/>
              </a:rPr>
              <a:t>		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プログラミング全部</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3F576EF-207D-4E7C-93FD-A79481563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24" y="3914698"/>
            <a:ext cx="4502526" cy="2526952"/>
          </a:xfrm>
          <a:prstGeom prst="rect">
            <a:avLst/>
          </a:prstGeom>
        </p:spPr>
      </p:pic>
    </p:spTree>
    <p:extLst>
      <p:ext uri="{BB962C8B-B14F-4D97-AF65-F5344CB8AC3E}">
        <p14:creationId xmlns:p14="http://schemas.microsoft.com/office/powerpoint/2010/main" val="216263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FAA54E-D3EA-132D-EDF4-4D0C2360195B}"/>
              </a:ext>
            </a:extLst>
          </p:cNvPr>
          <p:cNvSpPr txBox="1"/>
          <p:nvPr/>
        </p:nvSpPr>
        <p:spPr>
          <a:xfrm>
            <a:off x="333595" y="914113"/>
            <a:ext cx="6567824"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遷移をわかりやすくした。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EE10BCD-B3E1-371D-0130-801DBD46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107" y="691636"/>
            <a:ext cx="3794904" cy="3338054"/>
          </a:xfrm>
          <a:prstGeom prst="rect">
            <a:avLst/>
          </a:prstGeom>
        </p:spPr>
      </p:pic>
      <p:sp>
        <p:nvSpPr>
          <p:cNvPr id="8" name="テキスト ボックス 7">
            <a:extLst>
              <a:ext uri="{FF2B5EF4-FFF2-40B4-BE49-F238E27FC236}">
                <a16:creationId xmlns:a16="http://schemas.microsoft.com/office/drawing/2014/main" id="{1EC5E5B0-8316-6F64-CAF3-C0EBEC79223B}"/>
              </a:ext>
            </a:extLst>
          </p:cNvPr>
          <p:cNvSpPr txBox="1"/>
          <p:nvPr/>
        </p:nvSpPr>
        <p:spPr>
          <a:xfrm>
            <a:off x="8044107" y="321088"/>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5FE1D5A-2686-4B93-9AFB-A722DCA5E1CC}"/>
              </a:ext>
            </a:extLst>
          </p:cNvPr>
          <p:cNvSpPr txBox="1"/>
          <p:nvPr/>
        </p:nvSpPr>
        <p:spPr>
          <a:xfrm>
            <a:off x="352989" y="2336526"/>
            <a:ext cx="7366119"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フィールドの変数や関数を呼び出すことが出来る。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そのため、他のクラスに必要のない変数や関数を呼び出しを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防いぎ、状態制御関係のバグの発生率が下がった。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コードの肥大化</a:t>
            </a:r>
            <a:endParaRPr kumimoji="1" lang="en-US" altLang="ja-JP" sz="2400" dirty="0">
              <a:solidFill>
                <a:schemeClr val="accent5">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制作効率を損なうことになったので</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5495415"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制作作品　</a:t>
            </a:r>
            <a:r>
              <a:rPr kumimoji="1" lang="ja-JP" altLang="en-US" sz="2400" dirty="0">
                <a:latin typeface="メイリオ" panose="020B0604030504040204" pitchFamily="50" charset="-128"/>
                <a:ea typeface="メイリオ" panose="020B0604030504040204" pitchFamily="50" charset="-128"/>
              </a:rPr>
              <a:t>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endParaRPr kumimoji="1" lang="ja-JP" altLang="en-US" sz="3600" dirty="0">
              <a:latin typeface="メイリオ" panose="020B0604030504040204" pitchFamily="50" charset="-128"/>
              <a:ea typeface="メイリオ" panose="020B0604030504040204" pitchFamily="50" charset="-128"/>
            </a:endParaRPr>
          </a:p>
        </p:txBody>
      </p:sp>
      <p:pic>
        <p:nvPicPr>
          <p:cNvPr id="12" name="図 11" descr="テキスト&#10;&#10;自動的に生成された説明">
            <a:extLst>
              <a:ext uri="{FF2B5EF4-FFF2-40B4-BE49-F238E27FC236}">
                <a16:creationId xmlns:a16="http://schemas.microsoft.com/office/drawing/2014/main" id="{44C4C0A8-BF94-4AD7-BC3B-DF3BB96BD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107" y="4408442"/>
            <a:ext cx="3619879" cy="2073254"/>
          </a:xfrm>
          <a:prstGeom prst="rect">
            <a:avLst/>
          </a:prstGeom>
        </p:spPr>
      </p:pic>
      <p:pic>
        <p:nvPicPr>
          <p:cNvPr id="14" name="図 13">
            <a:extLst>
              <a:ext uri="{FF2B5EF4-FFF2-40B4-BE49-F238E27FC236}">
                <a16:creationId xmlns:a16="http://schemas.microsoft.com/office/drawing/2014/main" id="{CD3979F6-3772-453B-9763-920BFB30A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278" y="5558362"/>
            <a:ext cx="3794904" cy="923334"/>
          </a:xfrm>
          <a:prstGeom prst="rect">
            <a:avLst/>
          </a:prstGeom>
        </p:spPr>
      </p:pic>
    </p:spTree>
    <p:extLst>
      <p:ext uri="{BB962C8B-B14F-4D97-AF65-F5344CB8AC3E}">
        <p14:creationId xmlns:p14="http://schemas.microsoft.com/office/powerpoint/2010/main" val="228052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EA9E14-44F4-5A9C-5F65-F6F52127ECDD}"/>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4568E35-8016-2768-A211-B0E638999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048" y="1224414"/>
            <a:ext cx="7561904" cy="5436731"/>
          </a:xfrm>
          <a:prstGeom prst="rect">
            <a:avLst/>
          </a:prstGeom>
        </p:spPr>
      </p:pic>
    </p:spTree>
    <p:extLst>
      <p:ext uri="{BB962C8B-B14F-4D97-AF65-F5344CB8AC3E}">
        <p14:creationId xmlns:p14="http://schemas.microsoft.com/office/powerpoint/2010/main" val="3767775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フローチャート: 結合子 55">
            <a:extLst>
              <a:ext uri="{FF2B5EF4-FFF2-40B4-BE49-F238E27FC236}">
                <a16:creationId xmlns:a16="http://schemas.microsoft.com/office/drawing/2014/main" id="{F36E66A0-32BA-416F-AB44-80B808E072F4}"/>
              </a:ext>
            </a:extLst>
          </p:cNvPr>
          <p:cNvSpPr/>
          <p:nvPr/>
        </p:nvSpPr>
        <p:spPr>
          <a:xfrm>
            <a:off x="8902998" y="1584812"/>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7" name="乗算記号 56">
            <a:extLst>
              <a:ext uri="{FF2B5EF4-FFF2-40B4-BE49-F238E27FC236}">
                <a16:creationId xmlns:a16="http://schemas.microsoft.com/office/drawing/2014/main" id="{1BEA5A88-2063-41D1-BF21-82F26CB6D0E8}"/>
              </a:ext>
            </a:extLst>
          </p:cNvPr>
          <p:cNvSpPr/>
          <p:nvPr/>
        </p:nvSpPr>
        <p:spPr>
          <a:xfrm>
            <a:off x="8514952" y="1085245"/>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CE1F94D0-FD3D-497C-A8C0-0BC222C9103E}"/>
              </a:ext>
            </a:extLst>
          </p:cNvPr>
          <p:cNvSpPr txBox="1"/>
          <p:nvPr/>
        </p:nvSpPr>
        <p:spPr>
          <a:xfrm>
            <a:off x="8927923" y="2510824"/>
            <a:ext cx="400416" cy="369332"/>
          </a:xfrm>
          <a:prstGeom prst="rect">
            <a:avLst/>
          </a:prstGeom>
          <a:noFill/>
        </p:spPr>
        <p:txBody>
          <a:bodyPr wrap="square" rtlCol="0">
            <a:spAutoFit/>
          </a:bodyPr>
          <a:lstStyle/>
          <a:p>
            <a:r>
              <a:rPr kumimoji="1" lang="ja-JP" altLang="en-US" dirty="0"/>
              <a:t>左</a:t>
            </a:r>
          </a:p>
        </p:txBody>
      </p:sp>
      <p:sp>
        <p:nvSpPr>
          <p:cNvPr id="59" name="テキスト ボックス 58">
            <a:extLst>
              <a:ext uri="{FF2B5EF4-FFF2-40B4-BE49-F238E27FC236}">
                <a16:creationId xmlns:a16="http://schemas.microsoft.com/office/drawing/2014/main" id="{F40BC468-D484-4505-9A53-B0DC2D24DDC1}"/>
              </a:ext>
            </a:extLst>
          </p:cNvPr>
          <p:cNvSpPr txBox="1"/>
          <p:nvPr/>
        </p:nvSpPr>
        <p:spPr>
          <a:xfrm>
            <a:off x="10770938" y="2536580"/>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60" name="テキスト ボックス 59">
            <a:extLst>
              <a:ext uri="{FF2B5EF4-FFF2-40B4-BE49-F238E27FC236}">
                <a16:creationId xmlns:a16="http://schemas.microsoft.com/office/drawing/2014/main" id="{D7FB6441-BB89-4DAA-8F91-DBAF95CBCE32}"/>
              </a:ext>
            </a:extLst>
          </p:cNvPr>
          <p:cNvSpPr txBox="1"/>
          <p:nvPr/>
        </p:nvSpPr>
        <p:spPr>
          <a:xfrm>
            <a:off x="9855431" y="1596921"/>
            <a:ext cx="386063" cy="369332"/>
          </a:xfrm>
          <a:prstGeom prst="rect">
            <a:avLst/>
          </a:prstGeom>
          <a:noFill/>
        </p:spPr>
        <p:txBody>
          <a:bodyPr wrap="square" rtlCol="0">
            <a:spAutoFit/>
          </a:bodyPr>
          <a:lstStyle/>
          <a:p>
            <a:r>
              <a:rPr kumimoji="1" lang="ja-JP" altLang="en-US" dirty="0"/>
              <a:t>前</a:t>
            </a:r>
          </a:p>
        </p:txBody>
      </p:sp>
      <p:sp>
        <p:nvSpPr>
          <p:cNvPr id="61" name="テキスト ボックス 60">
            <a:extLst>
              <a:ext uri="{FF2B5EF4-FFF2-40B4-BE49-F238E27FC236}">
                <a16:creationId xmlns:a16="http://schemas.microsoft.com/office/drawing/2014/main" id="{4355EA67-812E-4CE6-A718-B17B3BA2D7A0}"/>
              </a:ext>
            </a:extLst>
          </p:cNvPr>
          <p:cNvSpPr txBox="1"/>
          <p:nvPr/>
        </p:nvSpPr>
        <p:spPr>
          <a:xfrm>
            <a:off x="9855431" y="3501994"/>
            <a:ext cx="386064" cy="369332"/>
          </a:xfrm>
          <a:prstGeom prst="rect">
            <a:avLst/>
          </a:prstGeom>
          <a:noFill/>
        </p:spPr>
        <p:txBody>
          <a:bodyPr wrap="square" rtlCol="0">
            <a:spAutoFit/>
          </a:bodyPr>
          <a:lstStyle/>
          <a:p>
            <a:r>
              <a:rPr kumimoji="1" lang="ja-JP" altLang="en-US" dirty="0"/>
              <a:t>後</a:t>
            </a:r>
            <a:endParaRPr kumimoji="1" lang="en-US" altLang="ja-JP" dirty="0"/>
          </a:p>
        </p:txBody>
      </p:sp>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4647426"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制作作品　</a:t>
            </a:r>
            <a:r>
              <a:rPr kumimoji="1" lang="ja-JP" altLang="en-US" sz="2400" dirty="0">
                <a:latin typeface="メイリオ" panose="020B0604030504040204" pitchFamily="50" charset="-128"/>
                <a:ea typeface="メイリオ" panose="020B0604030504040204" pitchFamily="50" charset="-128"/>
              </a:rPr>
              <a:t>ベクトルの活用</a:t>
            </a:r>
            <a:endParaRPr kumimoji="1" lang="ja-JP" altLang="en-US" sz="3600" dirty="0">
              <a:latin typeface="メイリオ" panose="020B0604030504040204" pitchFamily="50" charset="-128"/>
              <a:ea typeface="メイリオ" panose="020B0604030504040204" pitchFamily="50" charset="-128"/>
            </a:endParaRPr>
          </a:p>
        </p:txBody>
      </p:sp>
      <p:pic>
        <p:nvPicPr>
          <p:cNvPr id="5" name="グラフィックス 4" descr="男性 単色塗りつぶし">
            <a:extLst>
              <a:ext uri="{FF2B5EF4-FFF2-40B4-BE49-F238E27FC236}">
                <a16:creationId xmlns:a16="http://schemas.microsoft.com/office/drawing/2014/main" id="{A8D2FF21-CA60-4227-8B2C-CE469B6A23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2359" y="2220583"/>
            <a:ext cx="936951" cy="936951"/>
          </a:xfrm>
          <a:prstGeom prst="rect">
            <a:avLst/>
          </a:prstGeom>
        </p:spPr>
      </p:pic>
      <p:sp>
        <p:nvSpPr>
          <p:cNvPr id="16" name="楕円 15">
            <a:extLst>
              <a:ext uri="{FF2B5EF4-FFF2-40B4-BE49-F238E27FC236}">
                <a16:creationId xmlns:a16="http://schemas.microsoft.com/office/drawing/2014/main" id="{BCE29122-45C0-4BAA-95C0-707900A581F8}"/>
              </a:ext>
            </a:extLst>
          </p:cNvPr>
          <p:cNvSpPr/>
          <p:nvPr/>
        </p:nvSpPr>
        <p:spPr>
          <a:xfrm>
            <a:off x="9459566" y="790068"/>
            <a:ext cx="372919" cy="37291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17" name="テキスト ボックス 16">
            <a:extLst>
              <a:ext uri="{FF2B5EF4-FFF2-40B4-BE49-F238E27FC236}">
                <a16:creationId xmlns:a16="http://schemas.microsoft.com/office/drawing/2014/main" id="{2C6AADE3-E597-42C0-B6CF-EDCED39A98F3}"/>
              </a:ext>
            </a:extLst>
          </p:cNvPr>
          <p:cNvSpPr txBox="1"/>
          <p:nvPr/>
        </p:nvSpPr>
        <p:spPr>
          <a:xfrm>
            <a:off x="9809933" y="806580"/>
            <a:ext cx="2262158"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スティックの位置</a:t>
            </a:r>
          </a:p>
        </p:txBody>
      </p:sp>
      <p:sp>
        <p:nvSpPr>
          <p:cNvPr id="20" name="テキスト ボックス 19">
            <a:extLst>
              <a:ext uri="{FF2B5EF4-FFF2-40B4-BE49-F238E27FC236}">
                <a16:creationId xmlns:a16="http://schemas.microsoft.com/office/drawing/2014/main" id="{92647095-7DE8-4A44-8CD9-6E0FFEB6F699}"/>
              </a:ext>
            </a:extLst>
          </p:cNvPr>
          <p:cNvSpPr txBox="1"/>
          <p:nvPr/>
        </p:nvSpPr>
        <p:spPr>
          <a:xfrm>
            <a:off x="574602" y="964160"/>
            <a:ext cx="7622600" cy="4216539"/>
          </a:xfrm>
          <a:prstGeom prst="rect">
            <a:avLst/>
          </a:prstGeom>
          <a:noFill/>
        </p:spPr>
        <p:txBody>
          <a:bodyPr wrap="none" rtlCol="0">
            <a:spAutoFit/>
          </a:bodyPr>
          <a:lstStyle/>
          <a:p>
            <a:r>
              <a:rPr kumimoji="1" lang="ja-JP" altLang="en-US" sz="2800" dirty="0">
                <a:solidFill>
                  <a:srgbClr val="FFC000"/>
                </a:solidFill>
                <a:latin typeface="メイリオ" panose="020B0604030504040204" pitchFamily="50" charset="-128"/>
                <a:ea typeface="メイリオ" panose="020B0604030504040204" pitchFamily="50" charset="-128"/>
              </a:rPr>
              <a:t>なす角</a:t>
            </a:r>
            <a:r>
              <a:rPr kumimoji="1" lang="ja-JP" altLang="en-US" sz="2800" dirty="0">
                <a:latin typeface="メイリオ" panose="020B0604030504040204" pitchFamily="50" charset="-128"/>
                <a:ea typeface="メイリオ" panose="020B0604030504040204" pitchFamily="50" charset="-128"/>
              </a:rPr>
              <a:t>で方向を求める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キャラクターの正面ベクトルとキャラクターから見て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スティックを傾けたベクトルの</a:t>
            </a:r>
            <a:r>
              <a:rPr kumimoji="1" lang="ja-JP" altLang="en-US" sz="2000" dirty="0">
                <a:solidFill>
                  <a:srgbClr val="FFC000"/>
                </a:solidFill>
                <a:latin typeface="メイリオ" panose="020B0604030504040204" pitchFamily="50" charset="-128"/>
                <a:ea typeface="メイリオ" panose="020B0604030504040204" pitchFamily="50" charset="-128"/>
              </a:rPr>
              <a:t>なす角</a:t>
            </a:r>
            <a:r>
              <a:rPr kumimoji="1" lang="ja-JP" altLang="en-US" sz="2000" dirty="0">
                <a:latin typeface="メイリオ" panose="020B0604030504040204" pitchFamily="50" charset="-128"/>
                <a:ea typeface="メイリオ" panose="020B0604030504040204" pitchFamily="50" charset="-128"/>
              </a:rPr>
              <a:t>を求めた。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更に正面ベクトルから見て右に傾いていたらなら正、</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左に傾いていたら負のなす角を求めるようにしています。</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そのなす角を求めることによってキャラクターから見て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前後左右どちらに回避するかを判断できるようにしている</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モンスター側でも実装を行っている。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角度によって次に行う</a:t>
            </a:r>
            <a:r>
              <a:rPr kumimoji="1" lang="ja-JP" altLang="en-US" sz="2000" dirty="0">
                <a:solidFill>
                  <a:srgbClr val="FFC000"/>
                </a:solidFill>
                <a:latin typeface="メイリオ" panose="020B0604030504040204" pitchFamily="50" charset="-128"/>
                <a:ea typeface="メイリオ" panose="020B0604030504040204" pitchFamily="50" charset="-128"/>
              </a:rPr>
              <a:t>攻撃パターンを絞り込む</a:t>
            </a:r>
            <a:r>
              <a:rPr kumimoji="1" lang="ja-JP" altLang="en-US" sz="2000" dirty="0">
                <a:latin typeface="メイリオ" panose="020B0604030504040204" pitchFamily="50" charset="-128"/>
                <a:ea typeface="メイリオ" panose="020B0604030504040204" pitchFamily="50" charset="-128"/>
              </a:rPr>
              <a:t>ことが出来た。</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更にプレイヤーの位置とモンスターとの位置の</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点間の距離を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求めることで</a:t>
            </a:r>
            <a:r>
              <a:rPr kumimoji="1" lang="ja-JP" altLang="en-US" sz="2000" dirty="0">
                <a:solidFill>
                  <a:srgbClr val="FFC000"/>
                </a:solidFill>
                <a:latin typeface="メイリオ" panose="020B0604030504040204" pitchFamily="50" charset="-128"/>
                <a:ea typeface="メイリオ" panose="020B0604030504040204" pitchFamily="50" charset="-128"/>
              </a:rPr>
              <a:t>遠距離攻撃かどうかを絞り込む</a:t>
            </a:r>
            <a:r>
              <a:rPr kumimoji="1" lang="ja-JP" altLang="en-US" sz="2000" dirty="0">
                <a:latin typeface="メイリオ" panose="020B0604030504040204" pitchFamily="50" charset="-128"/>
                <a:ea typeface="メイリオ" panose="020B0604030504040204" pitchFamily="50" charset="-128"/>
              </a:rPr>
              <a:t>ことが出来た。</a:t>
            </a:r>
          </a:p>
        </p:txBody>
      </p:sp>
      <p:cxnSp>
        <p:nvCxnSpPr>
          <p:cNvPr id="22" name="直線矢印コネクタ 21">
            <a:extLst>
              <a:ext uri="{FF2B5EF4-FFF2-40B4-BE49-F238E27FC236}">
                <a16:creationId xmlns:a16="http://schemas.microsoft.com/office/drawing/2014/main" id="{9D945CB5-703F-4089-8C29-DC88DCA19DA4}"/>
              </a:ext>
            </a:extLst>
          </p:cNvPr>
          <p:cNvCxnSpPr>
            <a:cxnSpLocks/>
            <a:endCxn id="56" idx="0"/>
          </p:cNvCxnSpPr>
          <p:nvPr/>
        </p:nvCxnSpPr>
        <p:spPr>
          <a:xfrm flipV="1">
            <a:off x="10021778" y="1584812"/>
            <a:ext cx="37229" cy="1223318"/>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3" name="楕円 22">
            <a:extLst>
              <a:ext uri="{FF2B5EF4-FFF2-40B4-BE49-F238E27FC236}">
                <a16:creationId xmlns:a16="http://schemas.microsoft.com/office/drawing/2014/main" id="{4B20A5FE-683A-4755-937D-B8BCBCA9E4A6}"/>
              </a:ext>
            </a:extLst>
          </p:cNvPr>
          <p:cNvSpPr/>
          <p:nvPr/>
        </p:nvSpPr>
        <p:spPr>
          <a:xfrm>
            <a:off x="9336058" y="2229751"/>
            <a:ext cx="372919" cy="37291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cxnSp>
        <p:nvCxnSpPr>
          <p:cNvPr id="24" name="直線矢印コネクタ 23">
            <a:extLst>
              <a:ext uri="{FF2B5EF4-FFF2-40B4-BE49-F238E27FC236}">
                <a16:creationId xmlns:a16="http://schemas.microsoft.com/office/drawing/2014/main" id="{A25B2FA6-770C-47B1-B013-A651ECC78F9E}"/>
              </a:ext>
            </a:extLst>
          </p:cNvPr>
          <p:cNvCxnSpPr>
            <a:cxnSpLocks/>
          </p:cNvCxnSpPr>
          <p:nvPr/>
        </p:nvCxnSpPr>
        <p:spPr>
          <a:xfrm flipH="1" flipV="1">
            <a:off x="9498215" y="2401378"/>
            <a:ext cx="531185" cy="384747"/>
          </a:xfrm>
          <a:prstGeom prst="straightConnector1">
            <a:avLst/>
          </a:prstGeom>
          <a:ln>
            <a:solidFill>
              <a:schemeClr val="accent6">
                <a:lumMod val="60000"/>
                <a:lumOff val="40000"/>
              </a:schemeClr>
            </a:solidFill>
            <a:tailEnd type="triangle"/>
          </a:ln>
        </p:spPr>
        <p:style>
          <a:lnRef idx="3">
            <a:schemeClr val="dk1"/>
          </a:lnRef>
          <a:fillRef idx="0">
            <a:schemeClr val="dk1"/>
          </a:fillRef>
          <a:effectRef idx="2">
            <a:schemeClr val="dk1"/>
          </a:effectRef>
          <a:fontRef idx="minor">
            <a:schemeClr val="tx1"/>
          </a:fontRef>
        </p:style>
      </p:cxnSp>
      <p:sp>
        <p:nvSpPr>
          <p:cNvPr id="28" name="アーチ 27">
            <a:extLst>
              <a:ext uri="{FF2B5EF4-FFF2-40B4-BE49-F238E27FC236}">
                <a16:creationId xmlns:a16="http://schemas.microsoft.com/office/drawing/2014/main" id="{4DBF1770-EB94-40F1-97DE-E1FA6102AA48}"/>
              </a:ext>
            </a:extLst>
          </p:cNvPr>
          <p:cNvSpPr/>
          <p:nvPr/>
        </p:nvSpPr>
        <p:spPr>
          <a:xfrm rot="341224">
            <a:off x="9731306" y="2499330"/>
            <a:ext cx="914400" cy="914400"/>
          </a:xfrm>
          <a:prstGeom prst="blockArc">
            <a:avLst>
              <a:gd name="adj1" fmla="val 13003160"/>
              <a:gd name="adj2" fmla="val 14642313"/>
              <a:gd name="adj3"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FE3CC008-FB65-41C3-888F-943B98383762}"/>
              </a:ext>
            </a:extLst>
          </p:cNvPr>
          <p:cNvSpPr txBox="1"/>
          <p:nvPr/>
        </p:nvSpPr>
        <p:spPr>
          <a:xfrm>
            <a:off x="9808309" y="257003"/>
            <a:ext cx="2262158"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プレイヤーの位置</a:t>
            </a:r>
          </a:p>
        </p:txBody>
      </p:sp>
      <p:pic>
        <p:nvPicPr>
          <p:cNvPr id="31" name="グラフィックス 30" descr="男性 単色塗りつぶし">
            <a:extLst>
              <a:ext uri="{FF2B5EF4-FFF2-40B4-BE49-F238E27FC236}">
                <a16:creationId xmlns:a16="http://schemas.microsoft.com/office/drawing/2014/main" id="{26474DAE-7FE6-47CD-9BC5-0C63EE6745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057" y="180646"/>
            <a:ext cx="533935" cy="533935"/>
          </a:xfrm>
          <a:prstGeom prst="rect">
            <a:avLst/>
          </a:prstGeom>
        </p:spPr>
      </p:pic>
      <p:sp>
        <p:nvSpPr>
          <p:cNvPr id="43" name="フローチャート: 結合子 42">
            <a:extLst>
              <a:ext uri="{FF2B5EF4-FFF2-40B4-BE49-F238E27FC236}">
                <a16:creationId xmlns:a16="http://schemas.microsoft.com/office/drawing/2014/main" id="{1DA97245-F843-45E6-B7BD-AD18022BDC90}"/>
              </a:ext>
            </a:extLst>
          </p:cNvPr>
          <p:cNvSpPr/>
          <p:nvPr/>
        </p:nvSpPr>
        <p:spPr>
          <a:xfrm>
            <a:off x="8902998" y="4025291"/>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4" name="フローチャート: 結合子 43">
            <a:extLst>
              <a:ext uri="{FF2B5EF4-FFF2-40B4-BE49-F238E27FC236}">
                <a16:creationId xmlns:a16="http://schemas.microsoft.com/office/drawing/2014/main" id="{75A6A436-98C4-4AAB-AB98-0CF420EDABB4}"/>
              </a:ext>
            </a:extLst>
          </p:cNvPr>
          <p:cNvSpPr/>
          <p:nvPr/>
        </p:nvSpPr>
        <p:spPr>
          <a:xfrm>
            <a:off x="9314187" y="4470236"/>
            <a:ext cx="1437272" cy="146451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乗算記号 44">
            <a:extLst>
              <a:ext uri="{FF2B5EF4-FFF2-40B4-BE49-F238E27FC236}">
                <a16:creationId xmlns:a16="http://schemas.microsoft.com/office/drawing/2014/main" id="{BD7F6C13-8BF9-4389-AF68-AE2E65D0F99B}"/>
              </a:ext>
            </a:extLst>
          </p:cNvPr>
          <p:cNvSpPr/>
          <p:nvPr/>
        </p:nvSpPr>
        <p:spPr>
          <a:xfrm>
            <a:off x="8514952" y="3525724"/>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2" name="グラフィックス 41" descr="男性 単色塗りつぶし">
            <a:extLst>
              <a:ext uri="{FF2B5EF4-FFF2-40B4-BE49-F238E27FC236}">
                <a16:creationId xmlns:a16="http://schemas.microsoft.com/office/drawing/2014/main" id="{1187A5B9-35AA-4055-8130-C1E38FB178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68332" y="4390813"/>
            <a:ext cx="533935" cy="533935"/>
          </a:xfrm>
          <a:prstGeom prst="rect">
            <a:avLst/>
          </a:prstGeom>
        </p:spPr>
      </p:pic>
      <p:sp>
        <p:nvSpPr>
          <p:cNvPr id="46" name="テキスト ボックス 45">
            <a:extLst>
              <a:ext uri="{FF2B5EF4-FFF2-40B4-BE49-F238E27FC236}">
                <a16:creationId xmlns:a16="http://schemas.microsoft.com/office/drawing/2014/main" id="{D2F37582-5E00-4BA1-BD4A-AF83276311CF}"/>
              </a:ext>
            </a:extLst>
          </p:cNvPr>
          <p:cNvSpPr txBox="1"/>
          <p:nvPr/>
        </p:nvSpPr>
        <p:spPr>
          <a:xfrm>
            <a:off x="8927923" y="4951303"/>
            <a:ext cx="400416" cy="369332"/>
          </a:xfrm>
          <a:prstGeom prst="rect">
            <a:avLst/>
          </a:prstGeom>
          <a:noFill/>
        </p:spPr>
        <p:txBody>
          <a:bodyPr wrap="square" rtlCol="0">
            <a:spAutoFit/>
          </a:bodyPr>
          <a:lstStyle/>
          <a:p>
            <a:r>
              <a:rPr kumimoji="1" lang="ja-JP" altLang="en-US" dirty="0"/>
              <a:t>左</a:t>
            </a:r>
          </a:p>
        </p:txBody>
      </p:sp>
      <p:sp>
        <p:nvSpPr>
          <p:cNvPr id="47" name="テキスト ボックス 46">
            <a:extLst>
              <a:ext uri="{FF2B5EF4-FFF2-40B4-BE49-F238E27FC236}">
                <a16:creationId xmlns:a16="http://schemas.microsoft.com/office/drawing/2014/main" id="{99325AFD-3273-49F9-B28C-829AAA12B82E}"/>
              </a:ext>
            </a:extLst>
          </p:cNvPr>
          <p:cNvSpPr txBox="1"/>
          <p:nvPr/>
        </p:nvSpPr>
        <p:spPr>
          <a:xfrm>
            <a:off x="10770938" y="4977059"/>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48" name="テキスト ボックス 47">
            <a:extLst>
              <a:ext uri="{FF2B5EF4-FFF2-40B4-BE49-F238E27FC236}">
                <a16:creationId xmlns:a16="http://schemas.microsoft.com/office/drawing/2014/main" id="{0C185F2F-0393-4605-945D-A422C0FB5122}"/>
              </a:ext>
            </a:extLst>
          </p:cNvPr>
          <p:cNvSpPr txBox="1"/>
          <p:nvPr/>
        </p:nvSpPr>
        <p:spPr>
          <a:xfrm>
            <a:off x="9855431" y="4037400"/>
            <a:ext cx="386063" cy="369332"/>
          </a:xfrm>
          <a:prstGeom prst="rect">
            <a:avLst/>
          </a:prstGeom>
          <a:noFill/>
        </p:spPr>
        <p:txBody>
          <a:bodyPr wrap="square" rtlCol="0">
            <a:spAutoFit/>
          </a:bodyPr>
          <a:lstStyle/>
          <a:p>
            <a:r>
              <a:rPr kumimoji="1" lang="ja-JP" altLang="en-US" dirty="0"/>
              <a:t>前</a:t>
            </a:r>
          </a:p>
        </p:txBody>
      </p:sp>
      <p:sp>
        <p:nvSpPr>
          <p:cNvPr id="49" name="テキスト ボックス 48">
            <a:extLst>
              <a:ext uri="{FF2B5EF4-FFF2-40B4-BE49-F238E27FC236}">
                <a16:creationId xmlns:a16="http://schemas.microsoft.com/office/drawing/2014/main" id="{EEE2CEC8-119F-455A-ABE0-529107FBD099}"/>
              </a:ext>
            </a:extLst>
          </p:cNvPr>
          <p:cNvSpPr txBox="1"/>
          <p:nvPr/>
        </p:nvSpPr>
        <p:spPr>
          <a:xfrm>
            <a:off x="9855431" y="5942473"/>
            <a:ext cx="386064" cy="369332"/>
          </a:xfrm>
          <a:prstGeom prst="rect">
            <a:avLst/>
          </a:prstGeom>
          <a:noFill/>
        </p:spPr>
        <p:txBody>
          <a:bodyPr wrap="square" rtlCol="0">
            <a:spAutoFit/>
          </a:bodyPr>
          <a:lstStyle/>
          <a:p>
            <a:r>
              <a:rPr kumimoji="1" lang="ja-JP" altLang="en-US" dirty="0"/>
              <a:t>後</a:t>
            </a:r>
            <a:endParaRPr kumimoji="1" lang="en-US" altLang="ja-JP" dirty="0"/>
          </a:p>
        </p:txBody>
      </p:sp>
      <p:pic>
        <p:nvPicPr>
          <p:cNvPr id="50" name="グラフィックス 49" descr="恐竜の頭蓋骨 単色塗りつぶし">
            <a:extLst>
              <a:ext uri="{FF2B5EF4-FFF2-40B4-BE49-F238E27FC236}">
                <a16:creationId xmlns:a16="http://schemas.microsoft.com/office/drawing/2014/main" id="{45983B98-4DF5-4F30-A75D-AEC34BB4E0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53062" y="4835484"/>
            <a:ext cx="734015" cy="734015"/>
          </a:xfrm>
          <a:prstGeom prst="rect">
            <a:avLst/>
          </a:prstGeom>
        </p:spPr>
      </p:pic>
      <p:sp>
        <p:nvSpPr>
          <p:cNvPr id="51" name="フローチャート: 結合子 50">
            <a:extLst>
              <a:ext uri="{FF2B5EF4-FFF2-40B4-BE49-F238E27FC236}">
                <a16:creationId xmlns:a16="http://schemas.microsoft.com/office/drawing/2014/main" id="{EDF44180-AB1D-4103-A691-196CBDCFF801}"/>
              </a:ext>
            </a:extLst>
          </p:cNvPr>
          <p:cNvSpPr/>
          <p:nvPr/>
        </p:nvSpPr>
        <p:spPr>
          <a:xfrm>
            <a:off x="5726169" y="5225717"/>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52" name="フローチャート: 結合子 51">
            <a:extLst>
              <a:ext uri="{FF2B5EF4-FFF2-40B4-BE49-F238E27FC236}">
                <a16:creationId xmlns:a16="http://schemas.microsoft.com/office/drawing/2014/main" id="{4CDE2C46-A006-4F39-B6B2-7F2389F88119}"/>
              </a:ext>
            </a:extLst>
          </p:cNvPr>
          <p:cNvSpPr/>
          <p:nvPr/>
        </p:nvSpPr>
        <p:spPr>
          <a:xfrm>
            <a:off x="7307675" y="5225717"/>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cxnSp>
        <p:nvCxnSpPr>
          <p:cNvPr id="37" name="直線矢印コネクタ 36">
            <a:extLst>
              <a:ext uri="{FF2B5EF4-FFF2-40B4-BE49-F238E27FC236}">
                <a16:creationId xmlns:a16="http://schemas.microsoft.com/office/drawing/2014/main" id="{080EEAE1-F114-4848-BCEC-98E599C082F9}"/>
              </a:ext>
            </a:extLst>
          </p:cNvPr>
          <p:cNvCxnSpPr>
            <a:cxnSpLocks/>
            <a:endCxn id="43" idx="0"/>
          </p:cNvCxnSpPr>
          <p:nvPr/>
        </p:nvCxnSpPr>
        <p:spPr>
          <a:xfrm flipH="1" flipV="1">
            <a:off x="10059007" y="4025291"/>
            <a:ext cx="3346" cy="1200426"/>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9" name="直線矢印コネクタ 38">
            <a:extLst>
              <a:ext uri="{FF2B5EF4-FFF2-40B4-BE49-F238E27FC236}">
                <a16:creationId xmlns:a16="http://schemas.microsoft.com/office/drawing/2014/main" id="{568E3FFB-E8BF-4723-B66C-85CFEC556FFA}"/>
              </a:ext>
            </a:extLst>
          </p:cNvPr>
          <p:cNvCxnSpPr>
            <a:cxnSpLocks/>
          </p:cNvCxnSpPr>
          <p:nvPr/>
        </p:nvCxnSpPr>
        <p:spPr>
          <a:xfrm flipV="1">
            <a:off x="10069974" y="4647046"/>
            <a:ext cx="777820" cy="556666"/>
          </a:xfrm>
          <a:prstGeom prst="straightConnector1">
            <a:avLst/>
          </a:prstGeom>
          <a:ln>
            <a:solidFill>
              <a:schemeClr val="accent6">
                <a:lumMod val="60000"/>
                <a:lumOff val="40000"/>
              </a:schemeClr>
            </a:solidFill>
            <a:tailEnd type="triangle"/>
          </a:ln>
        </p:spPr>
        <p:style>
          <a:lnRef idx="3">
            <a:schemeClr val="dk1"/>
          </a:lnRef>
          <a:fillRef idx="0">
            <a:schemeClr val="dk1"/>
          </a:fillRef>
          <a:effectRef idx="2">
            <a:schemeClr val="dk1"/>
          </a:effectRef>
          <a:fontRef idx="minor">
            <a:schemeClr val="tx1"/>
          </a:fontRef>
        </p:style>
      </p:cxnSp>
      <p:sp>
        <p:nvSpPr>
          <p:cNvPr id="40" name="アーチ 39">
            <a:extLst>
              <a:ext uri="{FF2B5EF4-FFF2-40B4-BE49-F238E27FC236}">
                <a16:creationId xmlns:a16="http://schemas.microsoft.com/office/drawing/2014/main" id="{16F4A255-6D85-4364-BF74-43E4BBAFF4E2}"/>
              </a:ext>
            </a:extLst>
          </p:cNvPr>
          <p:cNvSpPr/>
          <p:nvPr/>
        </p:nvSpPr>
        <p:spPr>
          <a:xfrm rot="2251958">
            <a:off x="9519953" y="4839071"/>
            <a:ext cx="914400" cy="914400"/>
          </a:xfrm>
          <a:prstGeom prst="blockArc">
            <a:avLst>
              <a:gd name="adj1" fmla="val 14614070"/>
              <a:gd name="adj2" fmla="val 17116889"/>
              <a:gd name="adj3"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6" name="グラフィックス 65" descr="恐竜の頭蓋骨 単色塗りつぶし">
            <a:extLst>
              <a:ext uri="{FF2B5EF4-FFF2-40B4-BE49-F238E27FC236}">
                <a16:creationId xmlns:a16="http://schemas.microsoft.com/office/drawing/2014/main" id="{920DB81E-8631-4802-A09F-17E9313BB9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3931" y="760893"/>
            <a:ext cx="536107" cy="536107"/>
          </a:xfrm>
          <a:prstGeom prst="rect">
            <a:avLst/>
          </a:prstGeom>
        </p:spPr>
      </p:pic>
      <p:sp>
        <p:nvSpPr>
          <p:cNvPr id="67" name="テキスト ボックス 66">
            <a:extLst>
              <a:ext uri="{FF2B5EF4-FFF2-40B4-BE49-F238E27FC236}">
                <a16:creationId xmlns:a16="http://schemas.microsoft.com/office/drawing/2014/main" id="{6AE4C3C9-2C8B-49C1-B175-4256987BB87B}"/>
              </a:ext>
            </a:extLst>
          </p:cNvPr>
          <p:cNvSpPr txBox="1"/>
          <p:nvPr/>
        </p:nvSpPr>
        <p:spPr>
          <a:xfrm>
            <a:off x="7197408" y="866828"/>
            <a:ext cx="2262158"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モンスターの位置</a:t>
            </a:r>
          </a:p>
        </p:txBody>
      </p:sp>
    </p:spTree>
    <p:extLst>
      <p:ext uri="{BB962C8B-B14F-4D97-AF65-F5344CB8AC3E}">
        <p14:creationId xmlns:p14="http://schemas.microsoft.com/office/powerpoint/2010/main" val="428376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5878532" cy="646331"/>
          </a:xfrm>
          <a:prstGeom prst="rect">
            <a:avLst/>
          </a:prstGeom>
          <a:noFill/>
        </p:spPr>
        <p:txBody>
          <a:bodyPr wrap="none" rtlCol="0">
            <a:spAutoFit/>
          </a:bodyPr>
          <a:lstStyle/>
          <a:p>
            <a:r>
              <a:rPr kumimoji="1" lang="ja-JP" altLang="en-US" sz="3600" dirty="0">
                <a:latin typeface="メイリオ" panose="020B0604030504040204" pitchFamily="50" charset="-128"/>
                <a:ea typeface="メイリオ" panose="020B0604030504040204" pitchFamily="50" charset="-128"/>
              </a:rPr>
              <a:t>制作作品　</a:t>
            </a:r>
            <a:r>
              <a:rPr kumimoji="1" lang="ja-JP" altLang="en-US" sz="2400" dirty="0">
                <a:latin typeface="メイリオ" panose="020B0604030504040204" pitchFamily="50" charset="-128"/>
                <a:ea typeface="メイリオ" panose="020B0604030504040204" pitchFamily="50" charset="-128"/>
              </a:rPr>
              <a:t>各状態の経過時間を管理</a:t>
            </a:r>
            <a:endParaRPr kumimoji="1" lang="ja-JP" altLang="en-US" sz="3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1A7087BF-8385-4C70-B4AD-29409EA214E2}"/>
              </a:ext>
            </a:extLst>
          </p:cNvPr>
          <p:cNvSpPr txBox="1"/>
          <p:nvPr/>
        </p:nvSpPr>
        <p:spPr>
          <a:xfrm>
            <a:off x="477066" y="864540"/>
            <a:ext cx="10956846" cy="298543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経過時間によって</a:t>
            </a:r>
            <a:r>
              <a:rPr kumimoji="1" lang="ja-JP" altLang="en-US" sz="2800"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を行う</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このゲームはプレイヤーの攻撃の後隙は全体的に長くなっている。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しかし、攻撃の後隙に一部の入力を行うことで</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を行う。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モーションキャンセルが出来るのは攻撃コンボをつなげる時と回避を行う際に実行される。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このモーションキャンセルは現在の状態の経過時間を取得し、ある程度時間がたつと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次の行動の入力を行えるようにしている。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経過時間の計測は常に経過時間を計り続け、状態遷移を行った際に経過時間の値を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リセットしている。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さらにこの経過時間の値は効果音や当たり判定の発生にも活用している。</a:t>
            </a:r>
          </a:p>
        </p:txBody>
      </p:sp>
      <p:sp>
        <p:nvSpPr>
          <p:cNvPr id="23" name="テキスト ボックス 22">
            <a:extLst>
              <a:ext uri="{FF2B5EF4-FFF2-40B4-BE49-F238E27FC236}">
                <a16:creationId xmlns:a16="http://schemas.microsoft.com/office/drawing/2014/main" id="{F03F2874-BB49-49D9-9A0F-29B79DC5731C}"/>
              </a:ext>
            </a:extLst>
          </p:cNvPr>
          <p:cNvSpPr txBox="1"/>
          <p:nvPr/>
        </p:nvSpPr>
        <p:spPr>
          <a:xfrm>
            <a:off x="318444" y="6157592"/>
            <a:ext cx="9063700"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：現在のモーションを中断し次の行動に移ること</a:t>
            </a:r>
          </a:p>
        </p:txBody>
      </p:sp>
      <p:pic>
        <p:nvPicPr>
          <p:cNvPr id="6" name="図 5">
            <a:extLst>
              <a:ext uri="{FF2B5EF4-FFF2-40B4-BE49-F238E27FC236}">
                <a16:creationId xmlns:a16="http://schemas.microsoft.com/office/drawing/2014/main" id="{9C8F35C8-F7A7-40E8-B079-ADD2949D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38" y="4342696"/>
            <a:ext cx="3130305" cy="1753362"/>
          </a:xfrm>
          <a:prstGeom prst="rect">
            <a:avLst/>
          </a:prstGeom>
        </p:spPr>
      </p:pic>
      <p:pic>
        <p:nvPicPr>
          <p:cNvPr id="16" name="図 15">
            <a:extLst>
              <a:ext uri="{FF2B5EF4-FFF2-40B4-BE49-F238E27FC236}">
                <a16:creationId xmlns:a16="http://schemas.microsoft.com/office/drawing/2014/main" id="{B9C270EF-AFFD-4B6A-8CCE-6C990EC0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2095" y="4342696"/>
            <a:ext cx="3130305" cy="1753362"/>
          </a:xfrm>
          <a:prstGeom prst="rect">
            <a:avLst/>
          </a:prstGeom>
        </p:spPr>
      </p:pic>
      <p:pic>
        <p:nvPicPr>
          <p:cNvPr id="25" name="図 24">
            <a:extLst>
              <a:ext uri="{FF2B5EF4-FFF2-40B4-BE49-F238E27FC236}">
                <a16:creationId xmlns:a16="http://schemas.microsoft.com/office/drawing/2014/main" id="{89230E7F-7F3E-4284-A32E-472197478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6852" y="4342696"/>
            <a:ext cx="3130306" cy="1753362"/>
          </a:xfrm>
          <a:prstGeom prst="rect">
            <a:avLst/>
          </a:prstGeom>
        </p:spPr>
      </p:pic>
      <p:cxnSp>
        <p:nvCxnSpPr>
          <p:cNvPr id="27" name="直線矢印コネクタ 26">
            <a:extLst>
              <a:ext uri="{FF2B5EF4-FFF2-40B4-BE49-F238E27FC236}">
                <a16:creationId xmlns:a16="http://schemas.microsoft.com/office/drawing/2014/main" id="{E6A2DB12-6D7C-411F-84CB-B0141A6A1C30}"/>
              </a:ext>
            </a:extLst>
          </p:cNvPr>
          <p:cNvCxnSpPr>
            <a:stCxn id="6" idx="3"/>
            <a:endCxn id="16" idx="1"/>
          </p:cNvCxnSpPr>
          <p:nvPr/>
        </p:nvCxnSpPr>
        <p:spPr>
          <a:xfrm>
            <a:off x="3497643" y="5219377"/>
            <a:ext cx="10244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A00D2D4-8A77-46CA-9F2D-01EEB9E06164}"/>
              </a:ext>
            </a:extLst>
          </p:cNvPr>
          <p:cNvCxnSpPr>
            <a:cxnSpLocks/>
            <a:stCxn id="16" idx="3"/>
            <a:endCxn id="25" idx="1"/>
          </p:cNvCxnSpPr>
          <p:nvPr/>
        </p:nvCxnSpPr>
        <p:spPr>
          <a:xfrm>
            <a:off x="7652400" y="5219377"/>
            <a:ext cx="10244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4E27C8E-59A8-4DB7-BE8F-E018E2E07A76}"/>
              </a:ext>
            </a:extLst>
          </p:cNvPr>
          <p:cNvSpPr txBox="1"/>
          <p:nvPr/>
        </p:nvSpPr>
        <p:spPr>
          <a:xfrm>
            <a:off x="1238940" y="3923817"/>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35" name="テキスト ボックス 34">
            <a:extLst>
              <a:ext uri="{FF2B5EF4-FFF2-40B4-BE49-F238E27FC236}">
                <a16:creationId xmlns:a16="http://schemas.microsoft.com/office/drawing/2014/main" id="{9B4D41F5-7D3F-4731-B776-3F4F9DB9165F}"/>
              </a:ext>
            </a:extLst>
          </p:cNvPr>
          <p:cNvSpPr txBox="1"/>
          <p:nvPr/>
        </p:nvSpPr>
        <p:spPr>
          <a:xfrm>
            <a:off x="5738433" y="394258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36" name="テキスト ボックス 35">
            <a:extLst>
              <a:ext uri="{FF2B5EF4-FFF2-40B4-BE49-F238E27FC236}">
                <a16:creationId xmlns:a16="http://schemas.microsoft.com/office/drawing/2014/main" id="{99C247C1-D4A6-446C-9770-B702AC3F4714}"/>
              </a:ext>
            </a:extLst>
          </p:cNvPr>
          <p:cNvSpPr txBox="1"/>
          <p:nvPr/>
        </p:nvSpPr>
        <p:spPr>
          <a:xfrm>
            <a:off x="8867269" y="3930848"/>
            <a:ext cx="274947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モーションキャンセル</a:t>
            </a:r>
          </a:p>
        </p:txBody>
      </p:sp>
    </p:spTree>
    <p:extLst>
      <p:ext uri="{BB962C8B-B14F-4D97-AF65-F5344CB8AC3E}">
        <p14:creationId xmlns:p14="http://schemas.microsoft.com/office/powerpoint/2010/main" val="33832389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686</TotalTime>
  <Words>599</Words>
  <Application>Microsoft Office PowerPoint</Application>
  <PresentationFormat>ワイド画面</PresentationFormat>
  <Paragraphs>74</Paragraphs>
  <Slides>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37</cp:revision>
  <dcterms:created xsi:type="dcterms:W3CDTF">2024-04-14T10:11:40Z</dcterms:created>
  <dcterms:modified xsi:type="dcterms:W3CDTF">2024-05-07T03:11:28Z</dcterms:modified>
</cp:coreProperties>
</file>